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Century Gothic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CenturyGothic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CenturyGothic-italic.fntdata"/><Relationship Id="rId12" Type="http://schemas.openxmlformats.org/officeDocument/2006/relationships/slide" Target="slides/slide7.xml"/><Relationship Id="rId34" Type="http://schemas.openxmlformats.org/officeDocument/2006/relationships/font" Target="fonts/CenturyGothic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CenturyGothic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c3df950dc_2_1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6c3df950dc_2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c3df950dc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6c3df950dc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c3df950dc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6c3df950dc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c3df950dc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6c3df950dc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c3df950d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c3df950d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c4c2c9bb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c4c2c9bb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c4c2c9bb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c4c2c9bb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c4c2c9bb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c4c2c9bb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c4c2c9bb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c4c2c9bb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c4c2c9bb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c4c2c9bb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c4c2c9bb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c4c2c9bb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c3df950dc_2_1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6c3df950dc_2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c4c2c9bb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c4c2c9bb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c4c2c9bb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c4c2c9bb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4c2c9bb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c4c2c9bb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c3df950dc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6c3df950dc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c3df950dc_2_1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6c3df950dc_2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c3df950dc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6c3df950dc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c3df950dc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6c3df950dc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c3df950dc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6c3df950dc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c3df950dc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6c3df950dc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c3df950dc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6c3df950dc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c3df950dc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6c3df950dc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313259" y="457201"/>
            <a:ext cx="65073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13259" y="2914650"/>
            <a:ext cx="65073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56060" y="3549649"/>
            <a:ext cx="74295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  <a:defRPr b="0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1"/>
          <p:cNvSpPr/>
          <p:nvPr>
            <p:ph idx="2" type="pic"/>
          </p:nvPr>
        </p:nvSpPr>
        <p:spPr>
          <a:xfrm>
            <a:off x="1484709" y="699084"/>
            <a:ext cx="6169500" cy="2373600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856060" y="3974702"/>
            <a:ext cx="74295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>
            <a:off x="856059" y="457201"/>
            <a:ext cx="7429500" cy="23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856058" y="3257550"/>
            <a:ext cx="74295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/>
        </p:nvSpPr>
        <p:spPr>
          <a:xfrm>
            <a:off x="627459" y="590118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entury Gothic"/>
              <a:buNone/>
            </a:pPr>
            <a:r>
              <a:rPr b="0" i="0" lang="uk" sz="6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3"/>
          <p:cNvSpPr txBox="1"/>
          <p:nvPr/>
        </p:nvSpPr>
        <p:spPr>
          <a:xfrm>
            <a:off x="7828359" y="205740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entury Gothic"/>
              <a:buNone/>
            </a:pPr>
            <a:r>
              <a:rPr b="0" i="0" lang="uk" sz="6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3"/>
          <p:cNvSpPr txBox="1"/>
          <p:nvPr>
            <p:ph type="title"/>
          </p:nvPr>
        </p:nvSpPr>
        <p:spPr>
          <a:xfrm>
            <a:off x="1084660" y="457201"/>
            <a:ext cx="69723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1256109" y="2514600"/>
            <a:ext cx="6629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Century Gothic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entury Gothic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Century Gothic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2" type="body"/>
          </p:nvPr>
        </p:nvSpPr>
        <p:spPr>
          <a:xfrm>
            <a:off x="856058" y="3257550"/>
            <a:ext cx="74295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856059" y="2481436"/>
            <a:ext cx="7429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856057" y="3583036"/>
            <a:ext cx="74295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Name Card">
  <p:cSld name="Quote Name Car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627459" y="590118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entury Gothic"/>
              <a:buNone/>
            </a:pPr>
            <a:r>
              <a:rPr b="0" i="0" lang="uk" sz="6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7828359" y="205740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entury Gothic"/>
              <a:buNone/>
            </a:pPr>
            <a:r>
              <a:rPr b="0" i="0" lang="uk" sz="6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 txBox="1"/>
          <p:nvPr>
            <p:ph type="title"/>
          </p:nvPr>
        </p:nvSpPr>
        <p:spPr>
          <a:xfrm>
            <a:off x="1084660" y="457201"/>
            <a:ext cx="69723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856059" y="2914650"/>
            <a:ext cx="74295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2" type="body"/>
          </p:nvPr>
        </p:nvSpPr>
        <p:spPr>
          <a:xfrm>
            <a:off x="856058" y="3581400"/>
            <a:ext cx="7429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0" type="dt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ue or False">
  <p:cSld name="True or Fals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856059" y="457201"/>
            <a:ext cx="7429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856059" y="2628900"/>
            <a:ext cx="74295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  <a:defRPr b="0" sz="2100" cap="none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2" type="body"/>
          </p:nvPr>
        </p:nvSpPr>
        <p:spPr>
          <a:xfrm>
            <a:off x="856058" y="3257550"/>
            <a:ext cx="74295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10" type="dt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856060" y="457200"/>
            <a:ext cx="74295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 rot="5400000">
            <a:off x="3399158" y="-542851"/>
            <a:ext cx="2343300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0" type="dt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 rot="5400000">
            <a:off x="5513559" y="1571400"/>
            <a:ext cx="3886200" cy="16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 rot="5400000">
            <a:off x="1741809" y="-428700"/>
            <a:ext cx="3886200" cy="56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0" type="dt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7" name="Google Shape;127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indent="-323850" lvl="0" marL="457200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1pPr>
            <a:lvl2pPr indent="-317500" lvl="1" marL="9144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04800" lvl="2" marL="13716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3pPr>
            <a:lvl4pPr indent="-298450" lvl="3" marL="1828800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4pPr>
            <a:lvl5pPr indent="-298450" lvl="4" marL="2286000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5pPr>
            <a:lvl6pPr indent="-285750" lvl="5" marL="2743200" rtl="0"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6pPr>
            <a:lvl7pPr indent="-285750" lvl="6" marL="3200400" rtl="0"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7pPr>
            <a:lvl8pPr indent="-285750" lvl="7" marL="3657600" rtl="0"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8pPr>
            <a:lvl9pPr indent="-285750" lvl="8" marL="4114800" rtl="0">
              <a:spcBef>
                <a:spcPts val="500"/>
              </a:spcBef>
              <a:spcAft>
                <a:spcPts val="500"/>
              </a:spcAft>
              <a:buSzPts val="900"/>
              <a:buChar char="•"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/>
            </a:lvl1pPr>
          </a:lstStyle>
          <a:p/>
        </p:txBody>
      </p:sp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56060" y="457200"/>
            <a:ext cx="74295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56060" y="2000249"/>
            <a:ext cx="74295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313260" y="2481436"/>
            <a:ext cx="65151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1313258" y="3583036"/>
            <a:ext cx="65151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56060" y="457200"/>
            <a:ext cx="74295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56059" y="2000249"/>
            <a:ext cx="36576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2984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3pPr>
            <a:lvl4pPr indent="-28575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27959" y="2000250"/>
            <a:ext cx="3657600" cy="23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2984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3pPr>
            <a:lvl4pPr indent="-28575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56060" y="457200"/>
            <a:ext cx="74295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1071960" y="1993900"/>
            <a:ext cx="34416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  <a:defRPr b="0" sz="21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56059" y="2432446"/>
            <a:ext cx="3657600" cy="19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2984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3pPr>
            <a:lvl4pPr indent="-28575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832350" y="2000250"/>
            <a:ext cx="3453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  <a:defRPr b="0" sz="21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27959" y="2432446"/>
            <a:ext cx="3657600" cy="19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2984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3pPr>
            <a:lvl4pPr indent="-28575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56060" y="457200"/>
            <a:ext cx="74295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56058" y="1200150"/>
            <a:ext cx="2661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  <a:defRPr b="0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827859" y="457201"/>
            <a:ext cx="44577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/>
            </a:lvl1pPr>
            <a:lvl2pPr indent="-3175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29845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56058" y="2228850"/>
            <a:ext cx="266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56058" y="1200150"/>
            <a:ext cx="4000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575300" y="-13716"/>
            <a:ext cx="2457300" cy="5177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56058" y="2228850"/>
            <a:ext cx="4000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799409" y="4412456"/>
            <a:ext cx="685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856059" y="4412456"/>
            <a:ext cx="3828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056959" y="4412456"/>
            <a:ext cx="241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6060" y="457200"/>
            <a:ext cx="74295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6060" y="2000249"/>
            <a:ext cx="74295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628209" y="4412456"/>
            <a:ext cx="120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ev.to/petermbenjamin/demystifying-stride-threat-models-230m" TargetMode="External"/><Relationship Id="rId4" Type="http://schemas.openxmlformats.org/officeDocument/2006/relationships/hyperlink" Target="https://en.wikipedia.org/wiki/STRIDE_(security)" TargetMode="External"/><Relationship Id="rId5" Type="http://schemas.openxmlformats.org/officeDocument/2006/relationships/hyperlink" Target="https://www.microsoft.com/en-us/securityengineering/sdl/threatmodeling" TargetMode="External"/><Relationship Id="rId6" Type="http://schemas.openxmlformats.org/officeDocument/2006/relationships/hyperlink" Target="https://docs.microsoft.com/en-us/azure/security/develop/threat-modeling-too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ctrTitle"/>
          </p:nvPr>
        </p:nvSpPr>
        <p:spPr>
          <a:xfrm>
            <a:off x="1313259" y="457201"/>
            <a:ext cx="65073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uk" sz="4800"/>
              <a:t>SECURITY</a:t>
            </a:r>
            <a:endParaRPr sz="4800"/>
          </a:p>
        </p:txBody>
      </p:sp>
      <p:sp>
        <p:nvSpPr>
          <p:cNvPr id="140" name="Google Shape;140;p21"/>
          <p:cNvSpPr txBox="1"/>
          <p:nvPr>
            <p:ph idx="1" type="subTitle"/>
          </p:nvPr>
        </p:nvSpPr>
        <p:spPr>
          <a:xfrm>
            <a:off x="1313249" y="2914650"/>
            <a:ext cx="74844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uk" sz="2400"/>
              <a:t>Олег Маркевич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uk" sz="2400"/>
              <a:t>Роман Паробій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857250" y="0"/>
            <a:ext cx="7429500" cy="12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uk" sz="1800"/>
              <a:t>DENIAL OF SERVICE - SERVICE OR NETWORK RESOURCE BECOMES UNAVAILABLE TO END USERS</a:t>
            </a:r>
            <a:endParaRPr sz="1800"/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857250" y="836100"/>
            <a:ext cx="7429500" cy="39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VIOLATES </a:t>
            </a:r>
            <a:r>
              <a:rPr b="1" lang="uk" sz="1400"/>
              <a:t>AVAILABILITY </a:t>
            </a:r>
            <a:r>
              <a:rPr lang="uk" sz="1400"/>
              <a:t>PROPERTY OF THE SYSTEM</a:t>
            </a:r>
            <a:endParaRPr sz="1400"/>
          </a:p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FLOODING THE TARGETED MACHINE OR RESOURCE WITH SUPERFLUOUS REQUESTS IN AN ATTEMPT TO OVERLOAD SYSTEMS</a:t>
            </a:r>
            <a:endParaRPr sz="1400"/>
          </a:p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DOS AND DDOS</a:t>
            </a:r>
            <a:endParaRPr sz="1400"/>
          </a:p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EXAMPLES:</a:t>
            </a:r>
            <a:endParaRPr sz="1400"/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HTTP POST ATTACK - VERY SLOWLY SENDING A LEGITIMATE POST MESSAGE WITH BIG BODY (LONG ‘CONTENT-LENGTH IN HEADER), BLOCKING SERVER RESOURCE</a:t>
            </a:r>
            <a:endParaRPr/>
          </a:p>
          <a:p>
            <a:pPr indent="-234950" lvl="1" marL="6858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uk"/>
              <a:t>SYN FLOOD ATTACK - ATTACKER SENDS SYN REQUEST (TCP THREE-STEPS HANDSHAKE) REPEATEDLY</a:t>
            </a:r>
            <a:endParaRPr/>
          </a:p>
          <a:p>
            <a:pPr indent="-2349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uk"/>
              <a:t>CAN BE MITIGATED WITH:</a:t>
            </a:r>
            <a:endParaRPr/>
          </a:p>
          <a:p>
            <a:pPr indent="-234950" lvl="1" marL="6858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uk"/>
              <a:t>FRONT END HARDWARE THAT ANALYZES PACKAGES</a:t>
            </a:r>
            <a:endParaRPr/>
          </a:p>
          <a:p>
            <a:pPr indent="-234950" lvl="1" marL="6858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uk"/>
              <a:t>FIREWALLS</a:t>
            </a:r>
            <a:endParaRPr/>
          </a:p>
          <a:p>
            <a:pPr indent="-234950" lvl="1" marL="6858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uk"/>
              <a:t>RESOURCE CONSUMPTION CONTROL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857250" y="0"/>
            <a:ext cx="79725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uk" sz="1800"/>
              <a:t>ELEVATION OF PRIVILEGES - GAINING ACCESS YOU SHOULD NOT HAVE</a:t>
            </a:r>
            <a:endParaRPr sz="1800"/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857250" y="836100"/>
            <a:ext cx="7429500" cy="39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VIOLATES </a:t>
            </a:r>
            <a:r>
              <a:rPr b="1" lang="uk" sz="1400"/>
              <a:t>AUTHORIZATION </a:t>
            </a:r>
            <a:r>
              <a:rPr lang="uk" sz="1400"/>
              <a:t>PROPERTY OF THE SYSTEM</a:t>
            </a:r>
            <a:endParaRPr sz="1400"/>
          </a:p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TWO WAYS: VERTICAL AND HORIZONTAL</a:t>
            </a:r>
            <a:endParaRPr sz="1400"/>
          </a:p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EXAMPLES:</a:t>
            </a:r>
            <a:endParaRPr sz="1400"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A USER TAKES ADVANTAGE OF A BUFFER OVERFLOW TO GAIN ROOT-LEVEL PRIVILEGES ON A SYSTEM.</a:t>
            </a:r>
            <a:endParaRPr/>
          </a:p>
          <a:p>
            <a:pPr indent="-196850" lvl="1" marL="5588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uk"/>
              <a:t>JAILBREAKING - ALLOWING USER TO ACCESS FILES OUTSIDE THE FILESYSTEM THAT ADMINISTRATOR MADE AVAILABLE.</a:t>
            </a:r>
            <a:endParaRPr/>
          </a:p>
          <a:p>
            <a:pPr indent="-196850" lvl="1" marL="5588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uk"/>
              <a:t>ROOTING - GETTING PRIVILEGED CONTROL OVER SUBSYSTEMS (SUPERUSER RIGHTS).</a:t>
            </a:r>
            <a:endParaRPr/>
          </a:p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CAN BE MITIGATED WITH:</a:t>
            </a:r>
            <a:endParaRPr sz="1400"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PROPER AUTHORIZATION MECHANISM (ROLE-BASED ACCESS CONTROL).</a:t>
            </a:r>
            <a:endParaRPr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SECURITY STATIC CODE ANALYSIS TO ENSURE APPLICATION CODE HAS LITTLE TO NO SECURITY BUGS.</a:t>
            </a:r>
            <a:endParaRPr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USE DEPENDENCY CHECK TOOLS TO ENSURE THAT APPLICATION IS NOT RELYING ON KNOWN-VULNERABLE 3RD PARTY DEPENDENCIES.</a:t>
            </a:r>
            <a:endParaRPr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GENERALLY PRACTICING LEAST PRIVILEGE PRINCIPLE.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857250" y="0"/>
            <a:ext cx="79725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uk" sz="1800"/>
              <a:t>THREAT MODELING PROCESS</a:t>
            </a:r>
            <a:endParaRPr sz="1800"/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857250" y="619125"/>
            <a:ext cx="7429500" cy="17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5 MAJOR STEPS:</a:t>
            </a:r>
            <a:r>
              <a:rPr lang="uk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uk"/>
              <a:t>DEFINING SECURITY REQUIREMENTS.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uk"/>
              <a:t>CREATING AN APPLICATION DIAGRAM.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uk"/>
              <a:t>IDENTIFYING THREATS.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uk"/>
              <a:t>MITIGATING THREATS.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uk"/>
              <a:t>VALIDATING THAT THREATS HAVE BEEN MITIGATED. </a:t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975" y="2369325"/>
            <a:ext cx="4826050" cy="27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856060" y="457200"/>
            <a:ext cx="7429500" cy="1428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FFFFFF"/>
                </a:solidFill>
              </a:rPr>
              <a:t>Microsoft Threat Modeling Tool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856060" y="2000249"/>
            <a:ext cx="7429500" cy="2343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Communicate about the security design of their systems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Analyze those designs for potential security issues using a proven methodology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Suggest and manage mitigations for security issues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title"/>
          </p:nvPr>
        </p:nvSpPr>
        <p:spPr>
          <a:xfrm>
            <a:off x="856060" y="457200"/>
            <a:ext cx="7429500" cy="1428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FFFFFF"/>
                </a:solidFill>
              </a:rPr>
              <a:t>Microsoft Threat Modeling Tool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2" name="Google Shape;222;p34"/>
          <p:cNvSpPr txBox="1"/>
          <p:nvPr>
            <p:ph idx="1" type="body"/>
          </p:nvPr>
        </p:nvSpPr>
        <p:spPr>
          <a:xfrm>
            <a:off x="856060" y="2000249"/>
            <a:ext cx="7429500" cy="2343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Automation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STRIDE per Element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Reporting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Unique Methodology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uk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Main page of an application</a:t>
            </a:r>
            <a:endParaRPr b="1" sz="2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313" y="77100"/>
            <a:ext cx="5933367" cy="406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uk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Building a model</a:t>
            </a:r>
            <a:endParaRPr b="1" sz="2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513" y="184650"/>
            <a:ext cx="7244976" cy="406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uk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Analyzing threats</a:t>
            </a:r>
            <a:endParaRPr b="1" sz="2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875" y="152400"/>
            <a:ext cx="7520244" cy="406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uk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Analyzing threats</a:t>
            </a:r>
            <a:endParaRPr b="1" sz="2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325" y="1475600"/>
            <a:ext cx="596265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uk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Analyzing threats</a:t>
            </a:r>
            <a:endParaRPr b="1" sz="2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2" name="Google Shape;2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50" y="1639788"/>
            <a:ext cx="8839201" cy="1863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856050" y="199475"/>
            <a:ext cx="74295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uk" sz="1800"/>
              <a:t>AGENDA</a:t>
            </a:r>
            <a:endParaRPr sz="1800"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856050" y="837575"/>
            <a:ext cx="7429500" cy="39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03200" lvl="0" marL="2159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THREAT MODELING AS PART OF SDLC</a:t>
            </a:r>
            <a:endParaRPr sz="1400"/>
          </a:p>
          <a:p>
            <a:pPr indent="-203200" lvl="0" marL="2159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WHAT IS STRIDE MODEL:</a:t>
            </a:r>
            <a:endParaRPr sz="1400"/>
          </a:p>
          <a:p>
            <a:pPr indent="-196850" lvl="1" marL="558800" rtl="0" algn="l">
              <a:spcBef>
                <a:spcPts val="800"/>
              </a:spcBef>
              <a:spcAft>
                <a:spcPts val="0"/>
              </a:spcAft>
              <a:buSzPts val="1100"/>
              <a:buChar char="•"/>
            </a:pPr>
            <a:r>
              <a:rPr lang="uk" sz="1100"/>
              <a:t>SPOOFING</a:t>
            </a:r>
            <a:endParaRPr sz="1100"/>
          </a:p>
          <a:p>
            <a:pPr indent="-196850" lvl="1" marL="558800" rtl="0" algn="l">
              <a:spcBef>
                <a:spcPts val="800"/>
              </a:spcBef>
              <a:spcAft>
                <a:spcPts val="0"/>
              </a:spcAft>
              <a:buSzPts val="1100"/>
              <a:buChar char="•"/>
            </a:pPr>
            <a:r>
              <a:rPr lang="uk" sz="1100"/>
              <a:t>TAMPERING</a:t>
            </a:r>
            <a:endParaRPr sz="1100"/>
          </a:p>
          <a:p>
            <a:pPr indent="-196850" lvl="1" marL="558800" rtl="0" algn="l">
              <a:spcBef>
                <a:spcPts val="800"/>
              </a:spcBef>
              <a:spcAft>
                <a:spcPts val="0"/>
              </a:spcAft>
              <a:buSzPts val="1100"/>
              <a:buChar char="•"/>
            </a:pPr>
            <a:r>
              <a:rPr lang="uk" sz="1100"/>
              <a:t>REPUDIATION</a:t>
            </a:r>
            <a:endParaRPr sz="1100"/>
          </a:p>
          <a:p>
            <a:pPr indent="-196850" lvl="1" marL="558800" rtl="0" algn="l">
              <a:spcBef>
                <a:spcPts val="800"/>
              </a:spcBef>
              <a:spcAft>
                <a:spcPts val="0"/>
              </a:spcAft>
              <a:buSzPts val="1100"/>
              <a:buChar char="•"/>
            </a:pPr>
            <a:r>
              <a:rPr lang="uk" sz="1100"/>
              <a:t>INFORMATION DISCLOSURE</a:t>
            </a:r>
            <a:endParaRPr sz="1100"/>
          </a:p>
          <a:p>
            <a:pPr indent="-196850" lvl="1" marL="558800" rtl="0" algn="l">
              <a:spcBef>
                <a:spcPts val="800"/>
              </a:spcBef>
              <a:spcAft>
                <a:spcPts val="0"/>
              </a:spcAft>
              <a:buSzPts val="1100"/>
              <a:buChar char="•"/>
            </a:pPr>
            <a:r>
              <a:rPr lang="uk" sz="1100"/>
              <a:t>DENIAL OF SERVICE</a:t>
            </a:r>
            <a:endParaRPr sz="1100"/>
          </a:p>
          <a:p>
            <a:pPr indent="-196850" lvl="1" marL="558800" rtl="0" algn="l">
              <a:spcBef>
                <a:spcPts val="800"/>
              </a:spcBef>
              <a:spcAft>
                <a:spcPts val="0"/>
              </a:spcAft>
              <a:buSzPts val="1100"/>
              <a:buChar char="•"/>
            </a:pPr>
            <a:r>
              <a:rPr lang="uk" sz="1100"/>
              <a:t>ELEVATION OF PRIVILEGES</a:t>
            </a:r>
            <a:endParaRPr sz="1100"/>
          </a:p>
          <a:p>
            <a:pPr indent="-215900" lvl="0" marL="2159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THREAT MODELING PROCESS</a:t>
            </a:r>
            <a:endParaRPr sz="1400"/>
          </a:p>
          <a:p>
            <a:pPr indent="-215900" lvl="0" marL="2159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MICROSOFT THREAT MODELING TOOL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uk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Reports &amp; sharing</a:t>
            </a:r>
            <a:endParaRPr b="1" sz="2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8" name="Google Shape;258;p40"/>
          <p:cNvPicPr preferRelativeResize="0"/>
          <p:nvPr/>
        </p:nvPicPr>
        <p:blipFill rotWithShape="1">
          <a:blip r:embed="rId3">
            <a:alphaModFix/>
          </a:blip>
          <a:srcRect b="67832" l="-4407" r="-4418" t="-3007"/>
          <a:stretch/>
        </p:blipFill>
        <p:spPr>
          <a:xfrm>
            <a:off x="1069200" y="1172800"/>
            <a:ext cx="6332074" cy="2797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uk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Reports &amp; sharing</a:t>
            </a:r>
            <a:endParaRPr b="1" sz="2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4" name="Google Shape;264;p41"/>
          <p:cNvPicPr preferRelativeResize="0"/>
          <p:nvPr/>
        </p:nvPicPr>
        <p:blipFill rotWithShape="1">
          <a:blip r:embed="rId3">
            <a:alphaModFix/>
          </a:blip>
          <a:srcRect b="26524" l="-5119" r="0" t="31427"/>
          <a:stretch/>
        </p:blipFill>
        <p:spPr>
          <a:xfrm>
            <a:off x="1065025" y="601275"/>
            <a:ext cx="6169499" cy="33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uk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Reports &amp; sharing</a:t>
            </a:r>
            <a:endParaRPr b="1" sz="2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0" name="Google Shape;270;p42"/>
          <p:cNvPicPr preferRelativeResize="0"/>
          <p:nvPr/>
        </p:nvPicPr>
        <p:blipFill rotWithShape="1">
          <a:blip r:embed="rId3">
            <a:alphaModFix/>
          </a:blip>
          <a:srcRect b="0" l="-3316" r="0" t="72947"/>
          <a:stretch/>
        </p:blipFill>
        <p:spPr>
          <a:xfrm>
            <a:off x="697138" y="957425"/>
            <a:ext cx="7753025" cy="27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/>
          <p:nvPr>
            <p:ph type="title"/>
          </p:nvPr>
        </p:nvSpPr>
        <p:spPr>
          <a:xfrm>
            <a:off x="857250" y="0"/>
            <a:ext cx="74295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uk" sz="1800"/>
              <a:t>REFERENCES</a:t>
            </a:r>
            <a:endParaRPr sz="1800"/>
          </a:p>
        </p:txBody>
      </p:sp>
      <p:sp>
        <p:nvSpPr>
          <p:cNvPr id="276" name="Google Shape;276;p43"/>
          <p:cNvSpPr txBox="1"/>
          <p:nvPr>
            <p:ph idx="1" type="body"/>
          </p:nvPr>
        </p:nvSpPr>
        <p:spPr>
          <a:xfrm>
            <a:off x="857250" y="836100"/>
            <a:ext cx="7429500" cy="39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 u="sng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https://dev.to/petermbenjamin/demystifying-stride-threat-models-230m</a:t>
            </a:r>
            <a:endParaRPr sz="1400"/>
          </a:p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 u="sng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https://en.wikipedia.org/wiki/STRIDE_(security)</a:t>
            </a:r>
            <a:endParaRPr sz="1400"/>
          </a:p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 u="sng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https://www.microsoft.com/en-us/securityengineering/sdl/threatmodeling</a:t>
            </a:r>
            <a:endParaRPr sz="1400"/>
          </a:p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 u="sng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https://docs.microsoft.com/en-us/azure/security/develop/threat-modeling-tool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857250" y="0"/>
            <a:ext cx="74295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uk" sz="1800"/>
              <a:t>THREAT MODELING AS PART OF SDLC</a:t>
            </a:r>
            <a:endParaRPr sz="1800"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857250" y="836100"/>
            <a:ext cx="4886400" cy="39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IT IS BETTER TO ADOPT SECURITY PRACTICES AS EARLY AS POSSIBLE</a:t>
            </a:r>
            <a:endParaRPr sz="1400"/>
          </a:p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 cap="none"/>
              <a:t>SDLC - </a:t>
            </a:r>
            <a:r>
              <a:rPr b="1" lang="uk" sz="1400" cap="none"/>
              <a:t>S</a:t>
            </a:r>
            <a:r>
              <a:rPr lang="uk" sz="1400" cap="none"/>
              <a:t>OFTWARE </a:t>
            </a:r>
            <a:r>
              <a:rPr b="1" lang="uk" sz="1400" cap="none"/>
              <a:t>D</a:t>
            </a:r>
            <a:r>
              <a:rPr lang="uk" sz="1400" cap="none"/>
              <a:t>EVELOPMENT </a:t>
            </a:r>
            <a:r>
              <a:rPr b="1" lang="uk" sz="1400" cap="none"/>
              <a:t>L</a:t>
            </a:r>
            <a:r>
              <a:rPr lang="uk" sz="1400" cap="none"/>
              <a:t>IFE </a:t>
            </a:r>
            <a:r>
              <a:rPr b="1" lang="uk" sz="1400" cap="none"/>
              <a:t>C</a:t>
            </a:r>
            <a:r>
              <a:rPr lang="uk" sz="1400" cap="none"/>
              <a:t>YCLE</a:t>
            </a:r>
            <a:endParaRPr sz="1400" cap="none"/>
          </a:p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WHAT IS THREAT MODEL?</a:t>
            </a:r>
            <a:endParaRPr sz="1400"/>
          </a:p>
          <a:p>
            <a:pPr indent="-196850" lvl="1" marL="5588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uk" sz="1100"/>
              <a:t>THREAT MODELING IS A PROCESS BY WHICH POTENTIAL THREATS, SUCH AS STRUCTURAL VULNERABILITIES, CAN BE IDENTIFIED, ENUMERATED, AND PRIORITIZED – ALL FROM A HYPOTHETICAL ATTACKER’S POINT OF VIEW. THE PURPOSE OF THREAT MODELING IS TO PROVIDE DEFENDERS WITH A SYSTEMATIC ANALYSIS OF THE PROBABLE ATTACKER’S PROFILE, THE MOST LIKELY ATTACK VECTORS, AND THE ASSETS MOST DESIRED BY AN ATTACKER.</a:t>
            </a:r>
            <a:endParaRPr sz="1100"/>
          </a:p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THERE ARE VARIOUS WAYS AND METHODOLOGIES OF DOING THREAT MODELS, ONE OF WHICH IS A PROCESS POPULARIZED BY MICROSOFT, CALLED STRIDE</a:t>
            </a:r>
            <a:endParaRPr sz="1400"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775" y="1783725"/>
            <a:ext cx="3095550" cy="2062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857250" y="0"/>
            <a:ext cx="74295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uk" sz="1800"/>
              <a:t>WHAT IS STRIDE MODEL?</a:t>
            </a:r>
            <a:endParaRPr sz="1800"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857250" y="836100"/>
            <a:ext cx="4886400" cy="41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A MODEL OF THREATS DEVELOPED BY </a:t>
            </a:r>
            <a:r>
              <a:rPr i="1" lang="uk" sz="1400"/>
              <a:t>PRAERIT GARG</a:t>
            </a:r>
            <a:r>
              <a:rPr lang="uk" sz="1400"/>
              <a:t> AND </a:t>
            </a:r>
            <a:r>
              <a:rPr i="1" lang="uk" sz="1400"/>
              <a:t>LOREN KOHNFELDER</a:t>
            </a:r>
            <a:r>
              <a:rPr lang="uk" sz="1400"/>
              <a:t> AT MICROSOFT FOR IDENTIFYING COMPUTER SECURITY THREATS. IT PROVIDES A MNEMONIC FOR SECURITY THREATS IN SIX CATEGORIES:</a:t>
            </a:r>
            <a:endParaRPr sz="1400"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SPOOFING</a:t>
            </a:r>
            <a:endParaRPr sz="1400"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TAMPERING</a:t>
            </a:r>
            <a:endParaRPr sz="1400"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REPUDIATION</a:t>
            </a:r>
            <a:endParaRPr sz="1400"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INFORMATION DISCLOSURE (</a:t>
            </a:r>
            <a:r>
              <a:rPr lang="uk"/>
              <a:t>DATA</a:t>
            </a:r>
            <a:r>
              <a:rPr lang="uk" sz="1400"/>
              <a:t> BREACH OR DATA LEAK)</a:t>
            </a:r>
            <a:endParaRPr sz="1400"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DENIAL OF SERVICE</a:t>
            </a:r>
            <a:endParaRPr sz="1400"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ELEVATION OF PRIVILEGE</a:t>
            </a:r>
            <a:br>
              <a:rPr lang="uk" sz="1400"/>
            </a:br>
            <a:endParaRPr sz="1400"/>
          </a:p>
          <a:p>
            <a:pPr indent="-196850" lvl="0" marL="2159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uk"/>
              <a:t>ANSWERS THE QUESTION: </a:t>
            </a:r>
            <a:r>
              <a:rPr i="1" lang="uk"/>
              <a:t>"WHAT CAN GO WRONG IN THIS SYSTEM WE ARE WORKING ON?"</a:t>
            </a:r>
            <a:br>
              <a:rPr i="1" lang="uk"/>
            </a:br>
            <a:endParaRPr i="1"/>
          </a:p>
          <a:p>
            <a:pPr indent="-196850" lvl="0" marL="2159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uk"/>
              <a:t>REQUIRES A FULL BREAKDOWN OF PROCESSES, DATA STORES, DATA FLOWS AND TRUST BOUNDARIES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0350" y="1200150"/>
            <a:ext cx="29337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857250" y="0"/>
            <a:ext cx="74295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uk" sz="1800"/>
              <a:t>SPOOFING - CLAIMING YOU ARE SOMEBODY ELSE</a:t>
            </a:r>
            <a:endParaRPr sz="1800"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857250" y="836100"/>
            <a:ext cx="7429500" cy="39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VIOLATES </a:t>
            </a:r>
            <a:r>
              <a:rPr b="1" lang="uk" sz="1400"/>
              <a:t>AUTHENTICITY</a:t>
            </a:r>
            <a:r>
              <a:rPr lang="uk" sz="1400"/>
              <a:t> PROPERTY OF THE SYSTEM</a:t>
            </a:r>
            <a:endParaRPr sz="1400"/>
          </a:p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MANY OF THE PROTOCOLS IN THE TCP/IP SUITE DO NOT PROVIDE MECHANISMS FOR AUTHENTICATING THE SOURCE OR DESTINATION OF A MESSAGE</a:t>
            </a:r>
            <a:endParaRPr sz="1400"/>
          </a:p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EXAMPLES:</a:t>
            </a:r>
            <a:endParaRPr sz="1400"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ONE USER SPOOFS THE IDENTIFY OF ANOTHER USER BY BRUTE-FORCING USERNAME/PASSWORD CREDENTIALS.</a:t>
            </a:r>
            <a:endParaRPr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A MALICIOUS, PHISHING HOST IS SET UP IN AN ATTEMPT TO TRICK USERS INTO DIVULGING THEIR CREDENTIALS.</a:t>
            </a:r>
            <a:endParaRPr/>
          </a:p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CAN BE MITIGATED WITH PROPER AUTHENTICATION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857250" y="0"/>
            <a:ext cx="74295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uk" sz="1800"/>
              <a:t>TAMPERING - MODIFICATION IN A HARMFUL WAY</a:t>
            </a:r>
            <a:endParaRPr sz="1800"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857250" y="836100"/>
            <a:ext cx="7429500" cy="39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VIOLATES </a:t>
            </a:r>
            <a:r>
              <a:rPr b="1" lang="uk" sz="1400"/>
              <a:t>INTEGRITY </a:t>
            </a:r>
            <a:r>
              <a:rPr lang="uk" sz="1400"/>
              <a:t>PROPERTY OF THE SYSTEM</a:t>
            </a:r>
            <a:endParaRPr sz="1400"/>
          </a:p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EXAMPLES:</a:t>
            </a:r>
            <a:endParaRPr sz="1400"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A USER PERFORMS BIT-FLIPPING ATTACKS ON DATA IN TRANSIT.</a:t>
            </a:r>
            <a:endParaRPr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A USER MODIFIES DATA AT REST/ON DISK.</a:t>
            </a:r>
            <a:endParaRPr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A USER PERFORMS INJECTION ATTACKS ON THE APPLICATION.</a:t>
            </a:r>
            <a:endParaRPr/>
          </a:p>
          <a:p>
            <a:pPr indent="-196850" lvl="1" marL="5588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uk"/>
              <a:t>A USER REPLACES A PART OF APPLICATION (DLL) WITH A MALICIOUS ONE.</a:t>
            </a:r>
            <a:endParaRPr/>
          </a:p>
          <a:p>
            <a:pPr indent="0" lvl="0" marL="55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CAN BE MITIGATED WITH:</a:t>
            </a:r>
            <a:endParaRPr sz="1400"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PROPER VALIDATION OF USERS' INPUTS AND PROPER ENCODING OF OUTPUTS.</a:t>
            </a:r>
            <a:endParaRPr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USE PREPARED SQL STATEMENTS OR STORED PROCEDURES TO MITIGATE SQL INJECTIONS.</a:t>
            </a:r>
            <a:endParaRPr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INTEGRATE WITH SECURITY STATIC CODE ANALYSIS TOOLS TO IDENTIFY SECURITY BUGS.</a:t>
            </a:r>
            <a:endParaRPr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INTEGRATE WITH COMPOSITION ANALYSIS TOOLS (E.G. SNYK, NPM AUDIT, BLACKDUCK ...ETC) TO IDENTIFY 3RD PARTY LIBRARIES/DEPENDENCIES WITH KNOWN SECURITY VULNERABILITIES.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857250" y="0"/>
            <a:ext cx="74295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uk" sz="1800"/>
              <a:t>REPUDIATION - DENYING THAT SPECIFIC EVENT OCCURED</a:t>
            </a:r>
            <a:endParaRPr sz="1800"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857250" y="836100"/>
            <a:ext cx="7429500" cy="39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VIOLATES </a:t>
            </a:r>
            <a:r>
              <a:rPr b="1" lang="uk" sz="1400"/>
              <a:t>NON-REPUDIATION </a:t>
            </a:r>
            <a:r>
              <a:rPr lang="uk" sz="1400"/>
              <a:t>PROPERTY OF THE SYSTEM</a:t>
            </a:r>
            <a:endParaRPr sz="1400"/>
          </a:p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EXAMPLES:</a:t>
            </a:r>
            <a:endParaRPr sz="1400"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A USER DENIES PERFORMING A DESTRUCTIVE ACTION (E.G. DELETING ALL RECORDS FROM A DATABASE).</a:t>
            </a:r>
            <a:endParaRPr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ATTACKERS COMMONLY ERASE OR TRUNCATE LOG FILES AS A TECHNIQUE FOR HIDING THEIR TRACKS.</a:t>
            </a:r>
            <a:endParaRPr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ADMINISTRATORS UNABLE TO DETERMINE IF A CONTAINER HAS STARTED TO BEHAVE SUSPICIOUSLY/ERRATICALLY.</a:t>
            </a:r>
            <a:endParaRPr/>
          </a:p>
          <a:p>
            <a:pPr indent="0" lvl="0" marL="55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CAN BE MITIGATED WITH:</a:t>
            </a:r>
            <a:endParaRPr sz="1400"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PROPER AUDITING OF ACTIONS PERFORMED</a:t>
            </a:r>
            <a:endParaRPr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SECURE LOGGING</a:t>
            </a:r>
            <a:endParaRPr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MESSAGE AUTHENTICATION CODES OR DIGITAL SIGNATURES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857250" y="0"/>
            <a:ext cx="74295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uk" sz="1800"/>
              <a:t>INFORMATION DISCLOSURE - DATA LEAKS AND DATA BREACHES</a:t>
            </a:r>
            <a:endParaRPr sz="1800"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857250" y="653925"/>
            <a:ext cx="74295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VIOLATES </a:t>
            </a:r>
            <a:r>
              <a:rPr b="1" lang="uk" sz="1400"/>
              <a:t>CONFIDENTIALITY </a:t>
            </a:r>
            <a:r>
              <a:rPr lang="uk" sz="1400"/>
              <a:t>PROPERTY OF THE SYSTEM</a:t>
            </a:r>
            <a:endParaRPr sz="1400"/>
          </a:p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DATA LEAK AND DATA BREACH - WHAT IS THE DIFFERENCE?</a:t>
            </a:r>
            <a:endParaRPr sz="1400"/>
          </a:p>
          <a:p>
            <a:pPr indent="-196850" lvl="1" marL="5588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uk" sz="1100"/>
              <a:t>DATA BREACH - A VULNERABLE SYSTEM WAS ATTACKED BY HACKER</a:t>
            </a:r>
            <a:endParaRPr sz="1100"/>
          </a:p>
          <a:p>
            <a:pPr indent="-196850" lvl="1" marL="5588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uk" sz="1100"/>
              <a:t>DATA LEAK - INFORMATION IS EXPOSED AS A RESULT OF MISTAKE OR COMPANY INTERNAL PROCESS</a:t>
            </a:r>
            <a:endParaRPr sz="1100"/>
          </a:p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MAY CAUSE IDENTITY THEFT</a:t>
            </a:r>
            <a:endParaRPr sz="1400"/>
          </a:p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MAY HAPPEN TO DATA IN USE, DATA IN MOTION AND EVEN DATA AT REST</a:t>
            </a:r>
            <a:endParaRPr sz="1100"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226" y="2018625"/>
            <a:ext cx="5077549" cy="308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857250" y="0"/>
            <a:ext cx="74295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uk" sz="1800"/>
              <a:t>INFORMATION DISCLOSURE - DATA LEAKS AND DATA BREACHES</a:t>
            </a:r>
            <a:endParaRPr sz="1800"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857250" y="836100"/>
            <a:ext cx="7429500" cy="39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032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EXAMPLES:</a:t>
            </a:r>
            <a:endParaRPr sz="1400"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A USER IS ABLE TO EAVESDROP, SNIFF, OR READ TRAFFIC IN CLEAR-TEXT.</a:t>
            </a:r>
            <a:endParaRPr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A USER IS ABLE TO READ DATA ON DISK IN CLEAR-TEXT.</a:t>
            </a:r>
            <a:endParaRPr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A USER ATTACKS AN APPLICATION PROTECTED BY TLS BUT IS ABLE TO STEAL X.509 (SSL/TLS CERTIFICATE) DECRYPTION KEYS AND OTHER SENSITIVE INFORMATION. (HEARTBLEED OPENSSL BUG)</a:t>
            </a:r>
            <a:endParaRPr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A USER IS ABLE TO READ SENSITIVE DATA IN A DATABASE.</a:t>
            </a:r>
            <a:endParaRPr/>
          </a:p>
          <a:p>
            <a:pPr indent="0" lvl="0" marL="55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 sz="1400"/>
              <a:t>CAN BE MITIGATED WITH:</a:t>
            </a:r>
            <a:endParaRPr sz="1400"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IMPLEMENTING PROPER ENCRYPTION.</a:t>
            </a:r>
            <a:endParaRPr/>
          </a:p>
          <a:p>
            <a:pPr indent="-215900" lvl="1" marL="5588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uk"/>
              <a:t>AVOIDING SELF-SIGNED CERTIFICATES. USE A VALID, TRUSTED CERTIFICATE AUTHORITY (CA).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